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9" r:id="rId3"/>
    <p:sldId id="340" r:id="rId4"/>
    <p:sldId id="398" r:id="rId5"/>
    <p:sldId id="403" r:id="rId6"/>
    <p:sldId id="370" r:id="rId7"/>
    <p:sldId id="369" r:id="rId8"/>
    <p:sldId id="402" r:id="rId9"/>
    <p:sldId id="371" r:id="rId10"/>
    <p:sldId id="375" r:id="rId11"/>
    <p:sldId id="378" r:id="rId12"/>
    <p:sldId id="379" r:id="rId13"/>
    <p:sldId id="373" r:id="rId14"/>
    <p:sldId id="381" r:id="rId15"/>
    <p:sldId id="374" r:id="rId16"/>
    <p:sldId id="385" r:id="rId17"/>
    <p:sldId id="393" r:id="rId18"/>
    <p:sldId id="396" r:id="rId19"/>
    <p:sldId id="395" r:id="rId20"/>
    <p:sldId id="397" r:id="rId21"/>
    <p:sldId id="401" r:id="rId22"/>
    <p:sldId id="299" r:id="rId23"/>
  </p:sldIdLst>
  <p:sldSz cx="9144000" cy="6858000" type="screen4x3"/>
  <p:notesSz cx="6888163" cy="100187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66FFFF"/>
    <a:srgbClr val="99FF33"/>
    <a:srgbClr val="372C74"/>
    <a:srgbClr val="333366"/>
    <a:srgbClr val="53548A"/>
    <a:srgbClr val="EFE411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4" autoAdjust="0"/>
    <p:restoredTop sz="56310" autoAdjust="0"/>
  </p:normalViewPr>
  <p:slideViewPr>
    <p:cSldViewPr>
      <p:cViewPr varScale="1">
        <p:scale>
          <a:sx n="61" d="100"/>
          <a:sy n="61" d="100"/>
        </p:scale>
        <p:origin x="-23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0935" y="0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44F765A1-F43A-4907-9E8C-E0A582DE2853}" type="datetimeFigureOut">
              <a:rPr lang="cs-CZ" smtClean="0"/>
              <a:pPr/>
              <a:t>7.9.2018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5615"/>
            <a:ext cx="2985621" cy="50149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0935" y="9515615"/>
            <a:ext cx="2985621" cy="50149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D3557A1D-4FE8-41D2-BFD6-DABF8AF66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7701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093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0" cy="50093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 smtClean="0"/>
            </a:lvl1pPr>
          </a:lstStyle>
          <a:p>
            <a:pPr>
              <a:defRPr/>
            </a:pPr>
            <a:fld id="{DBAE4E78-FB4C-4607-AC8F-B338EABE0611}" type="datetimeFigureOut">
              <a:rPr lang="cs-CZ"/>
              <a:pPr>
                <a:defRPr/>
              </a:pPr>
              <a:t>7.9.2018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2455" tIns="46227" rIns="92455" bIns="46227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3BDB093-D9C9-4CD3-9314-5E5C4174B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7003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A2.1: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podmínky pro kulturu, sport a volný čas podle potřeb a zájmů obyvatel města i návštěvníků všech věkových kategorií.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Udržovat  a doplňovat potřebnou infrastrukturu, zachovávat její funkčnost a provádět potřebné rekonstrukce.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Zlepšit podmínky pro spolkovou činnost.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A2.2: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Posilovat atraktivitu města podporou široké nabídky kulturních, sportovních a společenských akcí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Podporovat rozvoj služeb cestovního ruchu k využití kulturně historického potenciálu města a jeho polohy v blízkosti rekreačních oblastí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A3.1: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Modernizovat dopravní infrastrukturu ve městě a stavby navazující na silniční a železniční komunikace.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Optimalizovat dopravu ve městě a zajistit odpovídající dopravní obslužnost v okrajových částech.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příznivé podmínky pro bezpečný pohyb chodců a cyklistů po městě.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A3.2: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Udržovat nemovitosti ve vlastnictví města v optimálním stavu a zvláštní pozornost při tom věnovat historicky cenným stavbám.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Provádět potřebné rekonstrukce náměstí a městských veřejných prostranství k zachování nebo znovunabytí jejich veřejné funkce.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A3.3: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a udržovat sítě technické infrastruktury v provozuschopném stavu.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efektivní využívání existujících sítí technické a dopravní infrastruktury.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Posilovat existující kapacity nebo budovat chybějící technickou a dopravní infrastrukturu, podmiňující dlouhodobý rozvoj města.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Posilovat a rozvíjet stávající metropolitní síť 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A3.4: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Zvyšovat hodnotu a úroveň veřejného prostoru a navazující infrastruktury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Omezení negativních vlivů prostředí na obyvatelstvo a majetek (kvalita ovzduší, hluk)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Zvýšení udržitelnosti krajiny a její přístupnosti pro návštěvníky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A3.5: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Usnadnit začínajícím podnikatelům vstup do podnikání.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Snížit náklady související se zahájením podnikání začínajícím podnikatelům.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B1.1: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Řídit město a hospodařit s obecními prostředky transparentním a udržitelným způsobem a zachovávat finanční stabilitu města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dlouhodobě udržitelný koncepční rozvoj města 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B1.2: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Udržet a dále posilovat angažovanost obyvatel při správě města a při naplňování strategických cílů rozvoje města.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Posilovat u obyvatel města sounáležitost navzájem i s městem samotným a omezit projevy asociálního chování, vandalismu a poškozování veřejného majetku.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Posilovat u obyvatel města pocit bezpečí a ochrany jejich zdraví a majetku.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B1.3: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Preventivně působit na vybrané skupiny obyvatel s největším vlivem na nepořádek ve městě s cílem redukovat jejich nežádoucí chování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Zefektivnit a optimalizovat úklidové práce, např. rozvojem veřejně prospěšných prací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Udržet úroveň třídění komunálního odpadu.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Udržet systém nakládání s odpady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Zlepšení nakládání s BRKO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148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A1.1: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postupné vyrovnávání nabídky a poptávky po vhodném bydlení pro jednotlivé cílové skupiny obyvatel města.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informační nástroje a zlepšovat komunikaci s občany.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A1.2: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Doplnit a rozvíjet potřebnou kvalitu a infrastrukturu pro školní a předškolní vzdělávání.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Zlepšovat podmínky pro zájmovou a mimoškolní činnost dětí a mládeže.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A1.3: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Zachování stávající sítě sociálních služeb  a rozšiřování terénních sociálních služeb pro všechny cílové skupiny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Rozšíření ambulantních sociálních služeb pro zdravotně postižené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Zlepšit podmínky pro sociální i ekonomické začleňování specifických skupin obyvatel. 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Specifický cíl A1.4: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Vytvářet podmínky pro zlepšení dostupnosti běžné zdravotnické péče pro obyvatele města.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Zasadit se o minimálně zachování rozsahu zdravotní péče poskytované obyvatelům města.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Zasadit se o lékařskou pohotovost v přiměřené míře ve zdravotnických zařízeních přímo ve městě.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148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4FAE-48DB-41F9-AC9C-B81837ED3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28B2-563E-42A1-8055-37B869516B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1AE8-24EB-4F84-9100-8B120C6DF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88F1E2-1247-4AC2-94FC-1244F0B753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C403-6419-482C-992D-94F32B2660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9C8D7-680D-4719-99AB-918757C0D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4693-D905-4159-AF63-B2A5C20405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2081B0-38EC-4DF5-AF37-052948E44D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DE00-E024-4144-9339-86B0F8886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C02B7E-F5B2-4B6E-80CB-DF307292EB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25E50D-F338-49EA-8CF4-FF74C7E77F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76706B-2D70-4129-A296-B032EF55A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bucina@regiopartner.cz" TargetMode="External"/><Relationship Id="rId2" Type="http://schemas.openxmlformats.org/officeDocument/2006/relationships/hyperlink" Target="mailto:lucie.bucinova@regiopartne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304764"/>
            <a:ext cx="7056784" cy="201622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6000"/>
            </a:schemeClr>
          </a:solidFill>
          <a:ln cap="rnd"/>
        </p:spPr>
        <p:txBody>
          <a:bodyPr anchor="ctr" anchorCtr="0">
            <a:noAutofit/>
          </a:bodyPr>
          <a:lstStyle/>
          <a:p>
            <a:pPr algn="ctr" fontAlgn="auto">
              <a:spcBef>
                <a:spcPts val="1800"/>
              </a:spcBef>
              <a:spcAft>
                <a:spcPts val="1800"/>
              </a:spcAft>
              <a:defRPr/>
            </a:pPr>
            <a:r>
              <a:rPr lang="cs-CZ" sz="1600" i="1" cap="none" dirty="0" smtClean="0">
                <a:solidFill>
                  <a:srgbClr val="372C74"/>
                </a:solidFill>
              </a:rPr>
              <a:t/>
            </a:r>
            <a:br>
              <a:rPr lang="cs-CZ" sz="1600" i="1" cap="none" dirty="0" smtClean="0">
                <a:solidFill>
                  <a:srgbClr val="372C74"/>
                </a:solidFill>
              </a:rPr>
            </a:br>
            <a:r>
              <a:rPr lang="cs-CZ" sz="2800" i="1" cap="none" dirty="0" smtClean="0">
                <a:solidFill>
                  <a:srgbClr val="372C74"/>
                </a:solidFill>
              </a:rPr>
              <a:t>Strategický plán rozvoje města Ostrov </a:t>
            </a:r>
            <a:r>
              <a:rPr lang="cs-CZ" sz="1600" i="1" cap="none" dirty="0" smtClean="0">
                <a:solidFill>
                  <a:srgbClr val="372C74"/>
                </a:solidFill>
              </a:rPr>
              <a:t/>
            </a:r>
            <a:br>
              <a:rPr lang="cs-CZ" sz="1600" i="1" cap="none" dirty="0" smtClean="0">
                <a:solidFill>
                  <a:srgbClr val="372C74"/>
                </a:solidFill>
              </a:rPr>
            </a:br>
            <a:r>
              <a:rPr lang="cs-CZ" sz="2600" b="0" i="1" cap="none" dirty="0" smtClean="0">
                <a:solidFill>
                  <a:srgbClr val="372C74"/>
                </a:solidFill>
              </a:rPr>
              <a:t/>
            </a:r>
            <a:br>
              <a:rPr lang="cs-CZ" sz="2600" b="0" i="1" cap="none" dirty="0" smtClean="0">
                <a:solidFill>
                  <a:srgbClr val="372C74"/>
                </a:solidFill>
              </a:rPr>
            </a:br>
            <a:r>
              <a:rPr lang="cs-CZ" sz="2000" b="0" i="1" cap="none" dirty="0" smtClean="0">
                <a:solidFill>
                  <a:srgbClr val="372C74"/>
                </a:solidFill>
              </a:rPr>
              <a:t>Jednání Zastupitelstva  - prezentace 12. 9. 2018</a:t>
            </a:r>
            <a:endParaRPr lang="cs-CZ" sz="2000" b="0" i="1" cap="none" dirty="0">
              <a:solidFill>
                <a:srgbClr val="372C74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35896" y="3609020"/>
            <a:ext cx="3564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Ing. Lucie Bučinová</a:t>
            </a:r>
          </a:p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Ing. Petr Bučina, CSc.</a:t>
            </a:r>
          </a:p>
          <a:p>
            <a:pPr algn="ctr"/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cs-C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</a:t>
            </a:r>
            <a:r>
              <a:rPr lang="cs-CZ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regiopartner.cz</a:t>
            </a:r>
            <a:endParaRPr lang="cs-C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Obrázek 7" descr="RP_cz_2.jpg"/>
          <p:cNvPicPr>
            <a:picLocks noChangeAspect="1"/>
          </p:cNvPicPr>
          <p:nvPr/>
        </p:nvPicPr>
        <p:blipFill>
          <a:blip r:embed="rId2" cstate="print"/>
          <a:srcRect l="929" t="4274"/>
          <a:stretch>
            <a:fillRect/>
          </a:stretch>
        </p:blipFill>
        <p:spPr>
          <a:xfrm>
            <a:off x="2015716" y="5013176"/>
            <a:ext cx="3838999" cy="806388"/>
          </a:xfrm>
          <a:prstGeom prst="rect">
            <a:avLst/>
          </a:prstGeom>
        </p:spPr>
      </p:pic>
      <p:pic>
        <p:nvPicPr>
          <p:cNvPr id="6" name="Obrázek 5" descr="C:\Users\manosogt\AppData\Local\Microsoft\Windows\Temporary Internet Files\Content.Word\Logo OPZ ¦Źernob+şl+ę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3747" y="332656"/>
            <a:ext cx="3626442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5400600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A1 – Podmínky pro kvalitní život ve městě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1000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FF"/>
                </a:solidFill>
              </a:rPr>
              <a:t>Opatření</a:t>
            </a: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A1.1 - Rozvíjet služby zkvalitňující život obyvatel města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(dostupnost bydlení, komunikace s občany)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A1.2 - Zlepšit podmínky pro školní a předškolní vzdělávání a pro mimoškolní činnost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(kvalita a infrastruktura škol, podmínky pro zájmovou činnost)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A1.3 - Rozvíjet sociální služby napomáhající začleňování specifických cílových skupin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(terénní sociální služby, ambulantní služby pro zdrav. postižené)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A1.4 - Dostupnost zdravotní péče pro obyvatele města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(rozsah zdravotní péče, lékařská pohotovost)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b="1" i="1" dirty="0" smtClean="0">
                <a:solidFill>
                  <a:srgbClr val="372C74"/>
                </a:solidFill>
              </a:rPr>
              <a:t>	 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464451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A2 – Podmínky pro osobní rozvoj obyvatel a návštěvníků města 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/>
              <a:t>Strategickým cílem priority jsou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lepší podmínky pro osobní rozvoj obyvatel města, včetně potřebné infrastruktury 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dostatečná nabídka kulturního a sportovního vyžití 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vytváření podmínek pro volnočasové aktivity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  <p:pic>
        <p:nvPicPr>
          <p:cNvPr id="26626" name="Picture 2" descr="http://icons.iconarchive.com/icons/itzikgur/my-seven/128/Games-Soccer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724" y="5085184"/>
            <a:ext cx="1219200" cy="1219201"/>
          </a:xfrm>
          <a:prstGeom prst="rect">
            <a:avLst/>
          </a:prstGeom>
          <a:noFill/>
        </p:spPr>
      </p:pic>
      <p:pic>
        <p:nvPicPr>
          <p:cNvPr id="26628" name="Picture 4" descr="http://icons.iconarchive.com/icons/itzikgur/my-seven/128/Girls-Blue-Dress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028" y="5085184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668852" cy="4428492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A2 – Podmínky pro osobní rozvoj obyvatel a návštěvníků města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1000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FF"/>
                </a:solidFill>
              </a:rPr>
              <a:t>Opatření </a:t>
            </a: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A2.1 - Zkvalitňování podmínek pro kulturu, sport a využívání volného času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(infrastruktura a její funkčnost, spolková činnost)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A2.2 - Zkvalitňování podmínek pro rozvoj cestovního ruchu</a:t>
            </a:r>
          </a:p>
          <a:p>
            <a:pPr lvl="1"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(posilování atraktivity města, využití kulturně-historického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	 	potenciálu)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cs-CZ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00FF"/>
                </a:solidFill>
              </a:rPr>
              <a:t>	 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464451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A3 – Kvalitní prostředí pro život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/>
              <a:t>Strategickým cílem priority je </a:t>
            </a:r>
            <a:endParaRPr lang="cs-CZ" i="1" dirty="0" smtClean="0"/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péče a rozvoj zastavěného území (rekonstrukce a revitalizace komunikací, náměstí, prostranství)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ochrana životního prostředí, zeleně a ovzduší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rozvoj technické infrastruktury a zajištění její dlouhodobé a efektivní funkčnosti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  <p:pic>
        <p:nvPicPr>
          <p:cNvPr id="22530" name="Picture 2" descr="http://icons.iconarchive.com/icons/itzikgur/my-seven/128/Flowers-Sunflowers-Window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700" y="4833156"/>
            <a:ext cx="1219200" cy="1219201"/>
          </a:xfrm>
          <a:prstGeom prst="rect">
            <a:avLst/>
          </a:prstGeom>
          <a:noFill/>
        </p:spPr>
      </p:pic>
      <p:pic>
        <p:nvPicPr>
          <p:cNvPr id="22532" name="Picture 4" descr="http://icons.iconarchive.com/icons/itzikgur/my-seven/128/Books-1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0012" y="4797152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812868" cy="4752528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A3 – Kvalitní prostředí pro život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1000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FF"/>
                </a:solidFill>
              </a:rPr>
              <a:t>Opatření </a:t>
            </a:r>
          </a:p>
          <a:p>
            <a:pPr lvl="1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A3.1 - Investice do komunikací a infrastruktury pro hromadnou i individuální dopravu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(dopravní obslužnost, bezpečný pohyb chodců a cyklistů)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 A3.2 - Investice do městských nemovitostí a prostranství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(historicky cenné stavby, veřejná funkce prostranství)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A3.3 - Rozvoj sítí, technické a dopravní infrastruktury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(technická a dopravní infrastruktura, podmiňující rozvoj města)</a:t>
            </a:r>
          </a:p>
          <a:p>
            <a:pPr lvl="1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A3.4 - Zkvalitňování životního prostředí ve městě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</a:t>
            </a:r>
            <a:r>
              <a:rPr lang="pl-PL" sz="2000" b="1" dirty="0" smtClean="0">
                <a:solidFill>
                  <a:srgbClr val="FF0000"/>
                </a:solidFill>
              </a:rPr>
              <a:t>veřejný prostor a navazující infrastruktura, udržitelnost krajiny)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A3.5 - Zlepšování podmínek pro rozvoj podnikání </a:t>
            </a:r>
          </a:p>
          <a:p>
            <a:pPr lvl="1">
              <a:spcBef>
                <a:spcPts val="0"/>
              </a:spcBef>
              <a:buNone/>
            </a:pPr>
            <a:r>
              <a:rPr lang="cs-CZ" sz="2000" i="1" dirty="0" smtClean="0"/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(podpora začínajících podnikatelů)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20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464451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B1 – Kvalitní správa města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/>
              <a:t>Strategickým cílem priority je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vytvoření promyšleného, koncepčního a udržitelného modelu dlouhodobého rozvoje města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zajištění pocitu bezpečí, pořádku a pohody pro obyvatele města </a:t>
            </a:r>
            <a:r>
              <a:rPr lang="cs-CZ" b="1" i="1" dirty="0" smtClean="0">
                <a:solidFill>
                  <a:srgbClr val="372C74"/>
                </a:solidFill>
              </a:rPr>
              <a:t>	 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B. Kvalita služeb poskytovaných městem </a:t>
            </a:r>
            <a:endParaRPr lang="cs-CZ" sz="2800" i="1" cap="none" dirty="0">
              <a:solidFill>
                <a:srgbClr val="372C74"/>
              </a:solidFill>
            </a:endParaRPr>
          </a:p>
        </p:txBody>
      </p:sp>
      <p:pic>
        <p:nvPicPr>
          <p:cNvPr id="18434" name="Picture 2" descr="Police-Officer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3708" y="4725144"/>
            <a:ext cx="1219200" cy="1219201"/>
          </a:xfrm>
          <a:prstGeom prst="rect">
            <a:avLst/>
          </a:prstGeom>
          <a:noFill/>
        </p:spPr>
      </p:pic>
      <p:pic>
        <p:nvPicPr>
          <p:cNvPr id="18436" name="Picture 4" descr="http://icons.iconarchive.com/icons/designcontest/ecommerce-business/128/money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7964" y="4761148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704856" cy="5400600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B1 – Kvalitní správa města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1000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FF"/>
                </a:solidFill>
              </a:rPr>
              <a:t>Opatření </a:t>
            </a:r>
          </a:p>
          <a:p>
            <a:pPr lvl="1"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B1.1 - Zajistit efektivní řízení města jako instituce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(transparentní hospodaření, udržitelný rozvoj města)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B1.2 - Rozvíjet podmínky pro občanský život, bezpečnost a pořádek ve městě</a:t>
            </a:r>
          </a:p>
          <a:p>
            <a:pPr lvl="1"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(účast obyvatel na správě města, pocit ochrany a bezpečí)</a:t>
            </a:r>
            <a:endParaRPr lang="cs-CZ" sz="20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B1.3 - Zajistit efektivní nakládání s odpady a udržovat čisté město</a:t>
            </a:r>
          </a:p>
          <a:p>
            <a:pPr lvl="1">
              <a:buNone/>
            </a:pPr>
            <a:r>
              <a:rPr lang="cs-CZ" sz="2000" b="1" dirty="0" smtClean="0">
                <a:solidFill>
                  <a:srgbClr val="0000FF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(pořádek ve městě, nakládání s odpady)</a:t>
            </a:r>
            <a:endParaRPr lang="cs-CZ" sz="2000" b="1" dirty="0" smtClean="0">
              <a:solidFill>
                <a:srgbClr val="0000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B. Kvalita služeb poskytovaných městem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704856" cy="518457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Implementační část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	jak řídit </a:t>
            </a:r>
            <a:r>
              <a:rPr lang="cs-CZ" sz="1800" b="1" i="1" dirty="0" smtClean="0">
                <a:solidFill>
                  <a:srgbClr val="372C74"/>
                </a:solidFill>
              </a:rPr>
              <a:t>(aktéři procesu realizace)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	jak plánovat </a:t>
            </a:r>
            <a:r>
              <a:rPr lang="cs-CZ" sz="1800" b="1" i="1" dirty="0" smtClean="0">
                <a:solidFill>
                  <a:srgbClr val="372C74"/>
                </a:solidFill>
              </a:rPr>
              <a:t>(výběr projektů pro realizaci a financování)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	jak měřit </a:t>
            </a:r>
            <a:r>
              <a:rPr lang="cs-CZ" sz="1800" b="1" i="1" dirty="0" smtClean="0">
                <a:solidFill>
                  <a:srgbClr val="372C74"/>
                </a:solidFill>
              </a:rPr>
              <a:t>(indikátorová soustava)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Implementační  část  SPRMO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 bwMode="auto">
          <a:xfrm>
            <a:off x="431540" y="1556792"/>
            <a:ext cx="7668852" cy="47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cs-CZ" sz="3200" b="1" i="1" dirty="0" smtClean="0">
              <a:solidFill>
                <a:srgbClr val="372C74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 bwMode="auto">
          <a:xfrm>
            <a:off x="575556" y="1700808"/>
            <a:ext cx="6984776" cy="45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719572" y="2708920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755576" y="4653136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719572" y="3681028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704856" cy="518457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Aktéři procesu realizace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Implementační  část  SPRMO (jak řídit)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 bwMode="auto">
          <a:xfrm>
            <a:off x="431540" y="1556792"/>
            <a:ext cx="7668852" cy="47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cs-CZ" sz="3200" b="1" i="1" dirty="0" smtClean="0">
              <a:solidFill>
                <a:srgbClr val="372C74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598" y="1544638"/>
            <a:ext cx="6559527" cy="4080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908720"/>
            <a:ext cx="7704856" cy="5832648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Výběr projektů – tvorba Akčního plánu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Implementační  část  SPRMO (jak plánovat)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 bwMode="auto">
          <a:xfrm>
            <a:off x="323528" y="1772816"/>
            <a:ext cx="7668852" cy="47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cs-CZ" sz="3200" b="1" i="1" dirty="0" smtClean="0">
              <a:solidFill>
                <a:srgbClr val="372C74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9" name="Skupina 48"/>
          <p:cNvGrpSpPr/>
          <p:nvPr/>
        </p:nvGrpSpPr>
        <p:grpSpPr>
          <a:xfrm>
            <a:off x="827584" y="1664804"/>
            <a:ext cx="6325171" cy="4886027"/>
            <a:chOff x="791580" y="1520788"/>
            <a:chExt cx="6325171" cy="4886027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863588" y="4689140"/>
              <a:ext cx="6227762" cy="1717675"/>
              <a:chOff x="1228" y="3168"/>
              <a:chExt cx="9807" cy="2704"/>
            </a:xfrm>
          </p:grpSpPr>
          <p:grpSp>
            <p:nvGrpSpPr>
              <p:cNvPr id="16" name="Group 85"/>
              <p:cNvGrpSpPr>
                <a:grpSpLocks/>
              </p:cNvGrpSpPr>
              <p:nvPr/>
            </p:nvGrpSpPr>
            <p:grpSpPr bwMode="auto">
              <a:xfrm>
                <a:off x="4765" y="3168"/>
                <a:ext cx="2717" cy="2704"/>
                <a:chOff x="4765" y="4389"/>
                <a:chExt cx="2717" cy="2704"/>
              </a:xfrm>
            </p:grpSpPr>
            <p:sp>
              <p:nvSpPr>
                <p:cNvPr id="14" name="Oval 86"/>
                <p:cNvSpPr>
                  <a:spLocks noChangeArrowheads="1"/>
                </p:cNvSpPr>
                <p:nvPr/>
              </p:nvSpPr>
              <p:spPr bwMode="auto">
                <a:xfrm>
                  <a:off x="4765" y="4389"/>
                  <a:ext cx="2717" cy="270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2D69B"/>
                    </a:gs>
                    <a:gs pos="100000">
                      <a:srgbClr val="4E6128"/>
                    </a:gs>
                  </a:gsLst>
                  <a:lin ang="2700000" scaled="1"/>
                </a:gradFill>
                <a:ln w="127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sy="50000" kx="-2453608" rotWithShape="0">
                    <a:srgbClr val="D6E3BC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5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5021" y="4838"/>
                  <a:ext cx="2167" cy="7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Schválení SRV a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rozpočtu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AutoShape 88"/>
                <p:cNvSpPr>
                  <a:spLocks noChangeArrowheads="1"/>
                </p:cNvSpPr>
                <p:nvPr/>
              </p:nvSpPr>
              <p:spPr bwMode="auto">
                <a:xfrm>
                  <a:off x="5125" y="5648"/>
                  <a:ext cx="1958" cy="1077"/>
                </a:xfrm>
                <a:prstGeom prst="roundRect">
                  <a:avLst>
                    <a:gd name="adj" fmla="val 45588"/>
                  </a:avLst>
                </a:prstGeom>
                <a:gradFill rotWithShape="0">
                  <a:gsLst>
                    <a:gs pos="0">
                      <a:srgbClr val="FBD4B4"/>
                    </a:gs>
                    <a:gs pos="50000">
                      <a:srgbClr val="E36C0A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974706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5144" y="5855"/>
                  <a:ext cx="1939" cy="8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Schválený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Akční plán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22"/>
              <p:cNvGrpSpPr>
                <a:grpSpLocks/>
              </p:cNvGrpSpPr>
              <p:nvPr/>
            </p:nvGrpSpPr>
            <p:grpSpPr bwMode="auto">
              <a:xfrm>
                <a:off x="1228" y="3367"/>
                <a:ext cx="3711" cy="684"/>
                <a:chOff x="1228" y="3367"/>
                <a:chExt cx="3711" cy="684"/>
              </a:xfrm>
            </p:grpSpPr>
            <p:sp>
              <p:nvSpPr>
                <p:cNvPr id="64535" name="AutoShape 91"/>
                <p:cNvSpPr>
                  <a:spLocks noChangeArrowheads="1"/>
                </p:cNvSpPr>
                <p:nvPr/>
              </p:nvSpPr>
              <p:spPr bwMode="auto">
                <a:xfrm rot="16162018" flipH="1">
                  <a:off x="4261" y="3274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36" name="AutoShape 90"/>
                <p:cNvSpPr>
                  <a:spLocks noChangeArrowheads="1"/>
                </p:cNvSpPr>
                <p:nvPr/>
              </p:nvSpPr>
              <p:spPr bwMode="auto">
                <a:xfrm>
                  <a:off x="1324" y="3367"/>
                  <a:ext cx="2471" cy="6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9D979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37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228" y="3479"/>
                  <a:ext cx="26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Zastupitelstvo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8" name="Group 26"/>
              <p:cNvGrpSpPr>
                <a:grpSpLocks/>
              </p:cNvGrpSpPr>
              <p:nvPr/>
            </p:nvGrpSpPr>
            <p:grpSpPr bwMode="auto">
              <a:xfrm>
                <a:off x="7482" y="4276"/>
                <a:ext cx="3553" cy="1332"/>
                <a:chOff x="7482" y="4276"/>
                <a:chExt cx="3553" cy="1332"/>
              </a:xfrm>
            </p:grpSpPr>
            <p:sp>
              <p:nvSpPr>
                <p:cNvPr id="64539" name="AutoShape 95"/>
                <p:cNvSpPr>
                  <a:spLocks noChangeArrowheads="1"/>
                </p:cNvSpPr>
                <p:nvPr/>
              </p:nvSpPr>
              <p:spPr bwMode="auto">
                <a:xfrm rot="5400000">
                  <a:off x="7713" y="4431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40" name="AutoShape 93"/>
                <p:cNvSpPr>
                  <a:spLocks noChangeArrowheads="1"/>
                </p:cNvSpPr>
                <p:nvPr/>
              </p:nvSpPr>
              <p:spPr bwMode="auto">
                <a:xfrm>
                  <a:off x="8715" y="4276"/>
                  <a:ext cx="1815" cy="13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3B9C2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41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8119" y="4525"/>
                  <a:ext cx="2916" cy="8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Manažer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SPRMO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791580" y="3140968"/>
              <a:ext cx="6324600" cy="1716088"/>
              <a:chOff x="1054" y="9632"/>
              <a:chExt cx="9960" cy="2704"/>
            </a:xfrm>
          </p:grpSpPr>
          <p:grpSp>
            <p:nvGrpSpPr>
              <p:cNvPr id="3" name="Group 74"/>
              <p:cNvGrpSpPr>
                <a:grpSpLocks/>
              </p:cNvGrpSpPr>
              <p:nvPr/>
            </p:nvGrpSpPr>
            <p:grpSpPr bwMode="auto">
              <a:xfrm>
                <a:off x="4683" y="9632"/>
                <a:ext cx="2717" cy="2704"/>
                <a:chOff x="7283" y="2516"/>
                <a:chExt cx="2717" cy="2704"/>
              </a:xfrm>
            </p:grpSpPr>
            <p:sp>
              <p:nvSpPr>
                <p:cNvPr id="10" name="Oval 75"/>
                <p:cNvSpPr>
                  <a:spLocks noChangeArrowheads="1"/>
                </p:cNvSpPr>
                <p:nvPr/>
              </p:nvSpPr>
              <p:spPr bwMode="auto">
                <a:xfrm>
                  <a:off x="7283" y="2516"/>
                  <a:ext cx="2717" cy="270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B2A1C7"/>
                    </a:gs>
                    <a:gs pos="100000">
                      <a:srgbClr val="4E6128"/>
                    </a:gs>
                  </a:gsLst>
                  <a:lin ang="2700000" scaled="1"/>
                </a:gradFill>
                <a:ln w="127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sy="50000" kx="-2453608" rotWithShape="0">
                    <a:srgbClr val="D6E3BC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31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7539" y="2965"/>
                  <a:ext cx="2296" cy="7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Prioritní projekty města (short list)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AutoShape 77"/>
                <p:cNvSpPr>
                  <a:spLocks noChangeArrowheads="1"/>
                </p:cNvSpPr>
                <p:nvPr/>
              </p:nvSpPr>
              <p:spPr bwMode="auto">
                <a:xfrm>
                  <a:off x="7643" y="3776"/>
                  <a:ext cx="1958" cy="1077"/>
                </a:xfrm>
                <a:prstGeom prst="roundRect">
                  <a:avLst>
                    <a:gd name="adj" fmla="val 45588"/>
                  </a:avLst>
                </a:prstGeom>
                <a:gradFill rotWithShape="0">
                  <a:gsLst>
                    <a:gs pos="0">
                      <a:srgbClr val="C2D69B"/>
                    </a:gs>
                    <a:gs pos="50000">
                      <a:srgbClr val="76923C"/>
                    </a:gs>
                    <a:gs pos="100000">
                      <a:srgbClr val="C2D69B"/>
                    </a:gs>
                  </a:gsLst>
                  <a:lin ang="5400000" scaled="1"/>
                </a:gradFill>
                <a:ln w="12700">
                  <a:solidFill>
                    <a:srgbClr val="4E6128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33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7680" y="3848"/>
                  <a:ext cx="1928" cy="10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Projekty zahrnuté do SRV a rozpočtu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7400" y="11285"/>
                <a:ext cx="3614" cy="684"/>
                <a:chOff x="7145" y="10140"/>
                <a:chExt cx="3614" cy="684"/>
              </a:xfrm>
            </p:grpSpPr>
            <p:sp>
              <p:nvSpPr>
                <p:cNvPr id="64521" name="AutoShape 83"/>
                <p:cNvSpPr>
                  <a:spLocks noChangeArrowheads="1"/>
                </p:cNvSpPr>
                <p:nvPr/>
              </p:nvSpPr>
              <p:spPr bwMode="auto">
                <a:xfrm rot="5400000">
                  <a:off x="7376" y="10001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22" name="AutoShape 82"/>
                <p:cNvSpPr>
                  <a:spLocks noChangeArrowheads="1"/>
                </p:cNvSpPr>
                <p:nvPr/>
              </p:nvSpPr>
              <p:spPr bwMode="auto">
                <a:xfrm>
                  <a:off x="8215" y="10140"/>
                  <a:ext cx="2471" cy="6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9D979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2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8119" y="10252"/>
                  <a:ext cx="26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Zastupitelstvo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1054" y="10080"/>
                <a:ext cx="3711" cy="684"/>
                <a:chOff x="1054" y="9045"/>
                <a:chExt cx="3711" cy="684"/>
              </a:xfrm>
            </p:grpSpPr>
            <p:sp>
              <p:nvSpPr>
                <p:cNvPr id="64525" name="AutoShape 79"/>
                <p:cNvSpPr>
                  <a:spLocks noChangeArrowheads="1"/>
                </p:cNvSpPr>
                <p:nvPr/>
              </p:nvSpPr>
              <p:spPr bwMode="auto">
                <a:xfrm rot="16162018" flipH="1">
                  <a:off x="4087" y="8952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26" name="AutoShape 80"/>
                <p:cNvSpPr>
                  <a:spLocks noChangeArrowheads="1"/>
                </p:cNvSpPr>
                <p:nvPr/>
              </p:nvSpPr>
              <p:spPr bwMode="auto">
                <a:xfrm>
                  <a:off x="1150" y="9045"/>
                  <a:ext cx="2471" cy="6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9D979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64527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054" y="9157"/>
                  <a:ext cx="26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Starosta a Rada města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4" name="Group 31"/>
            <p:cNvGrpSpPr>
              <a:grpSpLocks/>
            </p:cNvGrpSpPr>
            <p:nvPr/>
          </p:nvGrpSpPr>
          <p:grpSpPr bwMode="auto">
            <a:xfrm>
              <a:off x="863588" y="1520788"/>
              <a:ext cx="6253163" cy="1858962"/>
              <a:chOff x="1140" y="6273"/>
              <a:chExt cx="9847" cy="2927"/>
            </a:xfrm>
          </p:grpSpPr>
          <p:grpSp>
            <p:nvGrpSpPr>
              <p:cNvPr id="35" name="Group 32"/>
              <p:cNvGrpSpPr>
                <a:grpSpLocks/>
              </p:cNvGrpSpPr>
              <p:nvPr/>
            </p:nvGrpSpPr>
            <p:grpSpPr bwMode="auto">
              <a:xfrm>
                <a:off x="4656" y="6496"/>
                <a:ext cx="2717" cy="2704"/>
                <a:chOff x="4656" y="6496"/>
                <a:chExt cx="2717" cy="2704"/>
              </a:xfrm>
            </p:grpSpPr>
            <p:grpSp>
              <p:nvGrpSpPr>
                <p:cNvPr id="44" name="Group 33"/>
                <p:cNvGrpSpPr>
                  <a:grpSpLocks/>
                </p:cNvGrpSpPr>
                <p:nvPr/>
              </p:nvGrpSpPr>
              <p:grpSpPr bwMode="auto">
                <a:xfrm>
                  <a:off x="4656" y="6496"/>
                  <a:ext cx="2717" cy="2704"/>
                  <a:chOff x="4656" y="6496"/>
                  <a:chExt cx="2717" cy="2704"/>
                </a:xfrm>
              </p:grpSpPr>
              <p:sp>
                <p:nvSpPr>
                  <p:cNvPr id="46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6496"/>
                    <a:ext cx="2717" cy="27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4BACC6"/>
                      </a:gs>
                      <a:gs pos="100000">
                        <a:srgbClr val="205867"/>
                      </a:gs>
                    </a:gsLst>
                    <a:lin ang="2700000" scaled="1"/>
                  </a:gradFill>
                  <a:ln w="127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sy="50000" kx="-2453608" rotWithShape="0">
                      <a:srgbClr val="B6DDE8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47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6709"/>
                    <a:ext cx="2638" cy="10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Návrh projektů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k zahájení v příštím roce (long list)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cs-CZ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5001" y="7708"/>
                    <a:ext cx="1958" cy="1077"/>
                  </a:xfrm>
                  <a:prstGeom prst="roundRect">
                    <a:avLst>
                      <a:gd name="adj" fmla="val 45588"/>
                    </a:avLst>
                  </a:prstGeom>
                  <a:gradFill rotWithShape="0">
                    <a:gsLst>
                      <a:gs pos="0">
                        <a:srgbClr val="B2A1C7"/>
                      </a:gs>
                      <a:gs pos="50000">
                        <a:srgbClr val="8064A2"/>
                      </a:gs>
                      <a:gs pos="100000">
                        <a:srgbClr val="B2A1C7"/>
                      </a:gs>
                    </a:gsLst>
                    <a:lin ang="5400000" scaled="1"/>
                  </a:gradFill>
                  <a:ln w="12700">
                    <a:solidFill>
                      <a:srgbClr val="8064A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3F3151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sp>
              <p:nvSpPr>
                <p:cNvPr id="45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965" y="7708"/>
                  <a:ext cx="1994" cy="1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Prioritní projekty města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(</a:t>
                  </a:r>
                  <a:r>
                    <a:rPr kumimoji="0" lang="cs-CZ" sz="12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short</a:t>
                  </a:r>
                  <a:r>
                    <a:rPr kumimoji="0" lang="cs-CZ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list)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6" name="Group 38"/>
              <p:cNvGrpSpPr>
                <a:grpSpLocks/>
              </p:cNvGrpSpPr>
              <p:nvPr/>
            </p:nvGrpSpPr>
            <p:grpSpPr bwMode="auto">
              <a:xfrm>
                <a:off x="1140" y="6273"/>
                <a:ext cx="3689" cy="1788"/>
                <a:chOff x="1140" y="5691"/>
                <a:chExt cx="3689" cy="1788"/>
              </a:xfrm>
            </p:grpSpPr>
            <p:sp>
              <p:nvSpPr>
                <p:cNvPr id="41" name="AutoShape 68"/>
                <p:cNvSpPr>
                  <a:spLocks noChangeArrowheads="1"/>
                </p:cNvSpPr>
                <p:nvPr/>
              </p:nvSpPr>
              <p:spPr bwMode="auto">
                <a:xfrm rot="-5400000">
                  <a:off x="4151" y="6042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2" name="AutoShape 67"/>
                <p:cNvSpPr>
                  <a:spLocks noChangeArrowheads="1"/>
                </p:cNvSpPr>
                <p:nvPr/>
              </p:nvSpPr>
              <p:spPr bwMode="auto">
                <a:xfrm>
                  <a:off x="1308" y="5691"/>
                  <a:ext cx="2501" cy="17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3B9C2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3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140" y="6094"/>
                  <a:ext cx="2916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Gestoři a Manažer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SPRMO,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Řídící skupina SPRMO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" name="Group 42"/>
              <p:cNvGrpSpPr>
                <a:grpSpLocks/>
              </p:cNvGrpSpPr>
              <p:nvPr/>
            </p:nvGrpSpPr>
            <p:grpSpPr bwMode="auto">
              <a:xfrm>
                <a:off x="7373" y="7986"/>
                <a:ext cx="3614" cy="684"/>
                <a:chOff x="7066" y="7474"/>
                <a:chExt cx="3614" cy="684"/>
              </a:xfrm>
            </p:grpSpPr>
            <p:sp>
              <p:nvSpPr>
                <p:cNvPr id="38" name="AutoShape 71"/>
                <p:cNvSpPr>
                  <a:spLocks noChangeArrowheads="1"/>
                </p:cNvSpPr>
                <p:nvPr/>
              </p:nvSpPr>
              <p:spPr bwMode="auto">
                <a:xfrm rot="5400000">
                  <a:off x="7297" y="7275"/>
                  <a:ext cx="448" cy="909"/>
                </a:xfrm>
                <a:prstGeom prst="downArrow">
                  <a:avLst>
                    <a:gd name="adj1" fmla="val 50000"/>
                    <a:gd name="adj2" fmla="val 50725"/>
                  </a:avLst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39" name="AutoShape 70"/>
                <p:cNvSpPr>
                  <a:spLocks noChangeArrowheads="1"/>
                </p:cNvSpPr>
                <p:nvPr/>
              </p:nvSpPr>
              <p:spPr bwMode="auto">
                <a:xfrm>
                  <a:off x="8100" y="7474"/>
                  <a:ext cx="2471" cy="6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9D979"/>
                </a:solidFill>
                <a:ln w="12700">
                  <a:solidFill>
                    <a:srgbClr val="8064A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3F3151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8040" y="7526"/>
                  <a:ext cx="26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Starosta a Rada města</a:t>
                  </a: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2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52736"/>
            <a:ext cx="7704856" cy="4752528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Struktura Strategického plánu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  <a:endParaRPr lang="cs-CZ" sz="2400" b="1" dirty="0" smtClean="0"/>
          </a:p>
          <a:p>
            <a:pPr marL="552450" lvl="2" indent="0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400" b="1" dirty="0" smtClean="0"/>
              <a:t>A. Analytická část			</a:t>
            </a:r>
          </a:p>
          <a:p>
            <a:pPr marL="1375410" lvl="5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Příloha A1 – Charakteristika města</a:t>
            </a:r>
          </a:p>
          <a:p>
            <a:pPr marL="1375410" lvl="5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Příloha A2 – Dotazníkové šetření</a:t>
            </a:r>
          </a:p>
          <a:p>
            <a:pPr marL="1066800" lvl="2" indent="-514350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400" b="1" dirty="0" smtClean="0"/>
              <a:t>B. Návrhová část				</a:t>
            </a:r>
            <a:endParaRPr lang="cs-CZ" sz="2400" dirty="0" smtClean="0"/>
          </a:p>
          <a:p>
            <a:pPr marL="1066800" lvl="2" indent="-514350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400" b="1" dirty="0" smtClean="0"/>
              <a:t>C. Implementace a Akční plán			</a:t>
            </a:r>
            <a:endParaRPr lang="cs-CZ" sz="2400" dirty="0" smtClean="0"/>
          </a:p>
          <a:p>
            <a:pPr marL="2164080" lvl="6" indent="-514350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 </a:t>
            </a:r>
          </a:p>
          <a:p>
            <a:pPr marL="1066800" lvl="2" indent="-514350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400" b="1" dirty="0" smtClean="0"/>
              <a:t>SEA hodnocení				</a:t>
            </a:r>
            <a:endParaRPr lang="cs-CZ" sz="32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Strategický plán rozvoje města Ostrov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575556" y="980728"/>
            <a:ext cx="7560840" cy="518457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Indikátorová soustava</a:t>
            </a:r>
          </a:p>
          <a:p>
            <a:pPr marL="366713" lvl="1" indent="0" fontAlgn="auto">
              <a:spcBef>
                <a:spcPct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defRPr/>
            </a:pPr>
            <a:r>
              <a:rPr lang="cs-CZ" sz="2700" b="1" dirty="0" smtClean="0"/>
              <a:t>   </a:t>
            </a:r>
            <a:r>
              <a:rPr lang="cs-CZ" sz="2400" b="1" i="1" dirty="0" smtClean="0">
                <a:solidFill>
                  <a:srgbClr val="372C74"/>
                </a:solidFill>
              </a:rPr>
              <a:t>reprezentativní </a:t>
            </a:r>
            <a:r>
              <a:rPr lang="cs-CZ" sz="2400" b="1" i="1" dirty="0" smtClean="0">
                <a:solidFill>
                  <a:srgbClr val="372C74"/>
                </a:solidFill>
              </a:rPr>
              <a:t>a vyčíslitelné </a:t>
            </a:r>
            <a:r>
              <a:rPr lang="cs-CZ" sz="2400" b="1" i="1" dirty="0" smtClean="0">
                <a:solidFill>
                  <a:srgbClr val="372C74"/>
                </a:solidFill>
              </a:rPr>
              <a:t>indikátory</a:t>
            </a:r>
            <a:r>
              <a:rPr lang="cs-CZ" sz="2700" b="1" i="1" dirty="0" smtClean="0">
                <a:solidFill>
                  <a:srgbClr val="372C74"/>
                </a:solidFill>
              </a:rPr>
              <a:t> </a:t>
            </a:r>
          </a:p>
          <a:p>
            <a:pPr marL="366713" lvl="1" indent="0" fontAlgn="auto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v"/>
              <a:defRPr/>
            </a:pPr>
            <a:r>
              <a:rPr lang="cs-CZ" sz="2700" b="1" i="1" dirty="0" smtClean="0">
                <a:solidFill>
                  <a:srgbClr val="372C74"/>
                </a:solidFill>
              </a:rPr>
              <a:t> </a:t>
            </a:r>
            <a:r>
              <a:rPr lang="cs-CZ" sz="2700" b="1" i="1" dirty="0" smtClean="0">
                <a:solidFill>
                  <a:srgbClr val="372C74"/>
                </a:solidFill>
              </a:rPr>
              <a:t>  </a:t>
            </a:r>
            <a:r>
              <a:rPr lang="cs-CZ" sz="2400" b="1" i="1" dirty="0" smtClean="0">
                <a:solidFill>
                  <a:srgbClr val="372C74"/>
                </a:solidFill>
              </a:rPr>
              <a:t>jeden </a:t>
            </a:r>
            <a:r>
              <a:rPr lang="cs-CZ" sz="2400" b="1" i="1" dirty="0" smtClean="0">
                <a:solidFill>
                  <a:srgbClr val="372C74"/>
                </a:solidFill>
              </a:rPr>
              <a:t>až dva pro každé </a:t>
            </a:r>
            <a:r>
              <a:rPr lang="cs-CZ" sz="2400" b="1" i="1" dirty="0" smtClean="0">
                <a:solidFill>
                  <a:srgbClr val="372C74"/>
                </a:solidFill>
              </a:rPr>
              <a:t>opatření</a:t>
            </a:r>
            <a:endParaRPr lang="cs-CZ" sz="24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ts val="24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	</a:t>
            </a:r>
            <a:r>
              <a:rPr lang="cs-CZ" b="1" i="1" dirty="0" smtClean="0">
                <a:solidFill>
                  <a:srgbClr val="372C74"/>
                </a:solidFill>
              </a:rPr>
              <a:t>popis indikátoru (definice)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výpočet indikátoru (jak se stanoví)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výchozí (referenční) hodnota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cílová hodnota (případně žádoucí trend)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zdroj dat (odkud se přebírají, kdo je sleduje)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gestor evidence dat (kdo odpovídá za to, že budou)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Implementační  část  SPRMO (jak měřit)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 bwMode="auto">
          <a:xfrm>
            <a:off x="431540" y="1556792"/>
            <a:ext cx="7668852" cy="47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cs-CZ" sz="3200" b="1" i="1" dirty="0" smtClean="0">
              <a:solidFill>
                <a:srgbClr val="372C74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791580" y="2996952"/>
            <a:ext cx="504056" cy="2880320"/>
            <a:chOff x="719572" y="2744924"/>
            <a:chExt cx="504056" cy="2880320"/>
          </a:xfrm>
        </p:grpSpPr>
        <p:sp>
          <p:nvSpPr>
            <p:cNvPr id="8" name="Šipka doprava 7"/>
            <p:cNvSpPr/>
            <p:nvPr/>
          </p:nvSpPr>
          <p:spPr>
            <a:xfrm>
              <a:off x="719572" y="3284984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prava 9"/>
            <p:cNvSpPr/>
            <p:nvPr/>
          </p:nvSpPr>
          <p:spPr>
            <a:xfrm>
              <a:off x="719572" y="2744924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 doprava 10"/>
            <p:cNvSpPr/>
            <p:nvPr/>
          </p:nvSpPr>
          <p:spPr>
            <a:xfrm>
              <a:off x="719572" y="3825044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Šipka doprava 12"/>
            <p:cNvSpPr/>
            <p:nvPr/>
          </p:nvSpPr>
          <p:spPr>
            <a:xfrm>
              <a:off x="719572" y="4869160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Šipka doprava 13"/>
            <p:cNvSpPr/>
            <p:nvPr/>
          </p:nvSpPr>
          <p:spPr>
            <a:xfrm>
              <a:off x="719572" y="4329100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Šipka doprava 14"/>
            <p:cNvSpPr/>
            <p:nvPr/>
          </p:nvSpPr>
          <p:spPr>
            <a:xfrm>
              <a:off x="719572" y="5409220"/>
              <a:ext cx="504056" cy="21602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632848" cy="4644516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Posouzení vlivu SPRMO na životní prostředí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b="1" i="1" dirty="0" smtClean="0">
              <a:solidFill>
                <a:srgbClr val="372C74"/>
              </a:solidFill>
            </a:endParaRP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r>
              <a:rPr lang="cs-CZ" sz="2400" b="1" i="1" dirty="0" smtClean="0">
                <a:solidFill>
                  <a:srgbClr val="372C74"/>
                </a:solidFill>
              </a:rPr>
              <a:t>Proces SEA probíhal ex-ante (tj. během přípravy koncepce), s cílem zajistit soulad s požadavky na ochranu životního prostředí</a:t>
            </a:r>
          </a:p>
          <a:p>
            <a:pPr marL="914400" lvl="3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1200" b="1" i="1" dirty="0" smtClean="0">
              <a:solidFill>
                <a:srgbClr val="372C74"/>
              </a:solidFill>
            </a:endParaRP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r>
              <a:rPr lang="cs-CZ" sz="2400" b="1" i="1" dirty="0" smtClean="0">
                <a:solidFill>
                  <a:srgbClr val="372C74"/>
                </a:solidFill>
              </a:rPr>
              <a:t>Krajský úřad Karlovarského kraje vydal 13. 7.2018 SOUHLASNÉ  stanovisko se závěrem:</a:t>
            </a: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1200" b="1" i="1" dirty="0" smtClean="0">
              <a:solidFill>
                <a:srgbClr val="372C74"/>
              </a:solidFill>
            </a:endParaRP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r>
              <a:rPr lang="cs-CZ" sz="2400" b="1" i="1" dirty="0" smtClean="0">
                <a:solidFill>
                  <a:srgbClr val="372C74"/>
                </a:solidFill>
              </a:rPr>
              <a:t>Strategický plán rozvoje města Ostrova nemá žádné významně negativní dopady na životní prostředí a veřejné zdraví</a:t>
            </a: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2400" b="1" i="1" dirty="0" smtClean="0">
              <a:solidFill>
                <a:srgbClr val="372C74"/>
              </a:solidFill>
            </a:endParaRP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2400" b="1" i="1" dirty="0" smtClean="0">
              <a:solidFill>
                <a:srgbClr val="372C74"/>
              </a:solidFill>
            </a:endParaRPr>
          </a:p>
          <a:p>
            <a:pPr marL="1189038" lvl="4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2400" b="1" i="1" dirty="0" smtClean="0">
              <a:solidFill>
                <a:srgbClr val="372C74"/>
              </a:solidFill>
            </a:endParaRPr>
          </a:p>
          <a:p>
            <a:pPr marL="914400" lvl="3" fontAlgn="auto">
              <a:spcAft>
                <a:spcPts val="0"/>
              </a:spcAft>
              <a:buClr>
                <a:srgbClr val="FF0000"/>
              </a:buClr>
              <a:buSzPct val="100000"/>
              <a:buNone/>
              <a:defRPr/>
            </a:pPr>
            <a:endParaRPr lang="cs-CZ" sz="24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Proces EIA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 bwMode="auto">
          <a:xfrm>
            <a:off x="431540" y="1556792"/>
            <a:ext cx="7668852" cy="47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cs-CZ" sz="3200" b="1" i="1" dirty="0" smtClean="0">
              <a:solidFill>
                <a:srgbClr val="372C74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 bwMode="auto">
          <a:xfrm>
            <a:off x="539552" y="1700808"/>
            <a:ext cx="6984776" cy="45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32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72C7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800" b="1" i="1" u="none" strike="noStrike" kern="1200" cap="none" spc="0" normalizeH="0" baseline="0" noProof="0" dirty="0" smtClean="0">
              <a:ln>
                <a:noFill/>
              </a:ln>
              <a:solidFill>
                <a:srgbClr val="372C7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755576" y="1952836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755576" y="3356992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791580" y="4401108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556" y="2636912"/>
            <a:ext cx="7499176" cy="22682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333366"/>
                </a:solidFill>
              </a:rPr>
              <a:t>Děkujeme Vám za Vaší pozornost…</a:t>
            </a:r>
            <a:br>
              <a:rPr lang="cs-CZ" dirty="0" smtClean="0">
                <a:solidFill>
                  <a:srgbClr val="333366"/>
                </a:solidFill>
              </a:rPr>
            </a:br>
            <a:r>
              <a:rPr lang="cs-CZ" dirty="0" smtClean="0">
                <a:solidFill>
                  <a:srgbClr val="333366"/>
                </a:solidFill>
              </a:rPr>
              <a:t/>
            </a:r>
            <a:br>
              <a:rPr lang="cs-CZ" dirty="0" smtClean="0">
                <a:solidFill>
                  <a:srgbClr val="333366"/>
                </a:solidFill>
              </a:rPr>
            </a:b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2"/>
              </a:rPr>
              <a:t>lucie.bucinova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  <a:hlinkClick r:id="rId2"/>
              </a:rPr>
              <a:t>@</a:t>
            </a: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2"/>
              </a:rPr>
              <a:t>regiopartner.cz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800" cap="none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3"/>
              </a:rPr>
              <a:t>petr.bucina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  <a:hlinkClick r:id="rId3"/>
              </a:rPr>
              <a:t>@</a:t>
            </a: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3"/>
              </a:rPr>
              <a:t>regiopartner.cz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800" cap="none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3"/>
              </a:rPr>
              <a:t>zdenek.frelich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  <a:hlinkClick r:id="rId3"/>
              </a:rPr>
              <a:t>@</a:t>
            </a:r>
            <a:r>
              <a:rPr lang="cs-CZ" sz="1800" cap="none" dirty="0" err="1" smtClean="0">
                <a:solidFill>
                  <a:schemeClr val="tx1"/>
                </a:solidFill>
                <a:latin typeface="+mn-lt"/>
                <a:hlinkClick r:id="rId3"/>
              </a:rPr>
              <a:t>ekotoxa.cz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  <a:hlinkClick r:id="rId3"/>
              </a:rPr>
              <a:t/>
            </a:r>
            <a:br>
              <a:rPr lang="cs-CZ" sz="1800" cap="none" dirty="0" smtClean="0">
                <a:solidFill>
                  <a:schemeClr val="tx1"/>
                </a:solidFill>
                <a:latin typeface="+mn-lt"/>
                <a:hlinkClick r:id="rId3"/>
              </a:rPr>
            </a:br>
            <a:endParaRPr lang="cs-CZ" sz="1800" cap="none" dirty="0">
              <a:solidFill>
                <a:schemeClr val="tx1"/>
              </a:solidFill>
              <a:latin typeface="+mn-lt"/>
              <a:hlinkClick r:id="rId3"/>
            </a:endParaRPr>
          </a:p>
        </p:txBody>
      </p:sp>
      <p:pic>
        <p:nvPicPr>
          <p:cNvPr id="7" name="Obrázek 6" descr="RP_cz_1.jpg"/>
          <p:cNvPicPr>
            <a:picLocks noChangeAspect="1"/>
          </p:cNvPicPr>
          <p:nvPr/>
        </p:nvPicPr>
        <p:blipFill>
          <a:blip r:embed="rId4" cstate="print"/>
          <a:srcRect l="11799" t="16925" r="6286" b="21651"/>
          <a:stretch>
            <a:fillRect/>
          </a:stretch>
        </p:blipFill>
        <p:spPr>
          <a:xfrm>
            <a:off x="2843808" y="368660"/>
            <a:ext cx="2988332" cy="1680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596844" cy="5112568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Charakteristika města </a:t>
            </a:r>
            <a:r>
              <a:rPr lang="cs-CZ" b="1" i="1" dirty="0" smtClean="0">
                <a:solidFill>
                  <a:srgbClr val="372C74"/>
                </a:solidFill>
              </a:rPr>
              <a:t>(objektivní fakta)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zkoumáno 8 oblastí: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400" i="1" dirty="0" smtClean="0"/>
              <a:t> </a:t>
            </a:r>
            <a:r>
              <a:rPr lang="cs-CZ" sz="2200" b="1" dirty="0" smtClean="0"/>
              <a:t>1 Území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2 Obyvatelstvo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3 Hospodářství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4 Infrastruktura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5 Vybavenost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6 Životní prostředí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7 Správa města	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 8 Vnější prostředí	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Analytická část SPRMO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596844" cy="5328592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Dotazníkové šetření </a:t>
            </a:r>
            <a:r>
              <a:rPr lang="cs-CZ" b="1" i="1" dirty="0" smtClean="0">
                <a:solidFill>
                  <a:srgbClr val="372C74"/>
                </a:solidFill>
              </a:rPr>
              <a:t>(názory obyvatel města)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</a:t>
            </a:r>
            <a:r>
              <a:rPr lang="cs-CZ" b="1" dirty="0" smtClean="0"/>
              <a:t> </a:t>
            </a:r>
            <a:r>
              <a:rPr lang="cs-CZ" b="1" i="1" dirty="0" smtClean="0">
                <a:solidFill>
                  <a:srgbClr val="372C74"/>
                </a:solidFill>
              </a:rPr>
              <a:t>nejčastěji opakované názory v </a:t>
            </a:r>
            <a:r>
              <a:rPr lang="cs-CZ" b="1" i="1" dirty="0" smtClean="0">
                <a:solidFill>
                  <a:srgbClr val="372C74"/>
                </a:solidFill>
              </a:rPr>
              <a:t>dotaznících</a:t>
            </a:r>
            <a:r>
              <a:rPr lang="cs-CZ" b="1" i="1" dirty="0" smtClean="0">
                <a:solidFill>
                  <a:srgbClr val="372C74"/>
                </a:solidFill>
              </a:rPr>
              <a:t>: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nedostatek bytů je jednou z příčin, proč obyvatelé města uvažují o vystěhování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je třeba kvalitní rekonstrukce starých a významných budov 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je třeba koncepčně řešit volná prostranství 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je třeba řešit problematiku parkování ve městě 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chybí koncepce ke stabilizaci zdravotních služeb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některé skupiny obyvatel se necítí bezpečně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200" b="1" dirty="0" smtClean="0"/>
              <a:t>problém dělají nepřizpůsobiví spoluobčané</a:t>
            </a:r>
            <a:r>
              <a:rPr lang="cs-CZ" sz="2200" b="1" i="1" dirty="0" smtClean="0"/>
              <a:t>	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Analytická část SPRMO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988" y="1988840"/>
            <a:ext cx="3948668" cy="33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7596844" cy="5328592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Problémová analýza </a:t>
            </a:r>
            <a:r>
              <a:rPr lang="cs-CZ" b="1" i="1" dirty="0" smtClean="0">
                <a:solidFill>
                  <a:srgbClr val="372C74"/>
                </a:solidFill>
              </a:rPr>
              <a:t>(stromy problémů)</a:t>
            </a:r>
            <a:endParaRPr lang="cs-CZ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</a:t>
            </a:r>
            <a:r>
              <a:rPr lang="cs-CZ" b="1" dirty="0" smtClean="0"/>
              <a:t> </a:t>
            </a:r>
            <a:r>
              <a:rPr lang="cs-CZ" b="1" i="1" dirty="0" smtClean="0">
                <a:solidFill>
                  <a:srgbClr val="372C74"/>
                </a:solidFill>
              </a:rPr>
              <a:t>průnik objektivně zjištěných fakt a názorů obyvatel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1000" b="1" i="1" dirty="0" smtClean="0">
              <a:solidFill>
                <a:srgbClr val="372C74"/>
              </a:solidFill>
            </a:endParaRPr>
          </a:p>
          <a:p>
            <a:pPr lvl="1" indent="-654050">
              <a:spcBef>
                <a:spcPts val="1200"/>
              </a:spcBef>
              <a:buClr>
                <a:srgbClr val="FF0000"/>
              </a:buClr>
              <a:buSzPct val="100000"/>
              <a:buNone/>
            </a:pPr>
            <a:r>
              <a:rPr lang="cs-CZ" sz="2400" b="1" dirty="0" smtClean="0"/>
              <a:t>U zjištěných problémů se</a:t>
            </a:r>
          </a:p>
          <a:p>
            <a:pPr lvl="2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000" b="1" i="1" dirty="0" smtClean="0"/>
              <a:t>popíší jejich důsledky  a                                </a:t>
            </a:r>
            <a:r>
              <a:rPr lang="cs-CZ" sz="2400" b="1" i="1" dirty="0" smtClean="0">
                <a:solidFill>
                  <a:srgbClr val="00B050"/>
                </a:solidFill>
              </a:rPr>
              <a:t>DŮSLEDEK</a:t>
            </a:r>
            <a:endParaRPr lang="cs-CZ" sz="2400" b="1" i="1" dirty="0" smtClean="0">
              <a:solidFill>
                <a:srgbClr val="00B050"/>
              </a:solidFill>
            </a:endParaRPr>
          </a:p>
          <a:p>
            <a:pPr lvl="2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000" b="1" i="1" dirty="0" smtClean="0"/>
              <a:t>identifikují jejich příčiny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endParaRPr lang="cs-CZ" sz="2200" b="1" i="1" dirty="0" smtClean="0"/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None/>
            </a:pPr>
            <a:r>
              <a:rPr lang="cs-CZ" sz="2000" b="1" i="1" dirty="0" smtClean="0"/>
              <a:t>                                                                              </a:t>
            </a:r>
            <a:r>
              <a:rPr lang="cs-CZ" sz="2400" b="1" i="1" dirty="0" smtClean="0">
                <a:solidFill>
                  <a:srgbClr val="0000FF"/>
                </a:solidFill>
              </a:rPr>
              <a:t>PROBLÉM</a:t>
            </a:r>
          </a:p>
          <a:p>
            <a:pPr lvl="1" indent="-654050">
              <a:spcBef>
                <a:spcPts val="3600"/>
              </a:spcBef>
              <a:buClr>
                <a:srgbClr val="FF0000"/>
              </a:buClr>
              <a:buSzPct val="100000"/>
              <a:buNone/>
            </a:pPr>
            <a:r>
              <a:rPr lang="cs-CZ" sz="2400" b="1" dirty="0" smtClean="0"/>
              <a:t>Opatření v návrhové části by měla </a:t>
            </a:r>
            <a:r>
              <a:rPr lang="cs-CZ" sz="2000" b="1" dirty="0" smtClean="0"/>
              <a:t>                 </a:t>
            </a:r>
            <a:r>
              <a:rPr lang="cs-CZ" sz="2400" b="1" i="1" dirty="0" smtClean="0">
                <a:solidFill>
                  <a:srgbClr val="FF0000"/>
                </a:solidFill>
              </a:rPr>
              <a:t>PŘÍČINA</a:t>
            </a:r>
            <a:endParaRPr lang="cs-CZ" sz="2400" b="1" i="1" dirty="0" smtClean="0">
              <a:solidFill>
                <a:srgbClr val="FF0000"/>
              </a:solidFill>
            </a:endParaRPr>
          </a:p>
          <a:p>
            <a:pPr lvl="2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000" b="1" i="1" dirty="0" smtClean="0"/>
              <a:t>odstraňovat zjištěné příčiny řešitelných problémů</a:t>
            </a:r>
          </a:p>
          <a:p>
            <a:pPr lvl="2" indent="-654050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cs-CZ" sz="2000" b="1" i="1" dirty="0" smtClean="0"/>
              <a:t>případně zmírňovat důsledky neřešitelných problémů</a:t>
            </a:r>
            <a:r>
              <a:rPr lang="cs-CZ" sz="2400" b="1" i="1" dirty="0" smtClean="0"/>
              <a:t>	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Analytická část SPRMO</a:t>
            </a:r>
            <a:endParaRPr lang="cs-CZ" sz="2800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464451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Hierarchická struktura návrhové části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>
                <a:solidFill>
                  <a:srgbClr val="372C74"/>
                </a:solidFill>
              </a:rPr>
              <a:t>	 </a:t>
            </a:r>
          </a:p>
          <a:p>
            <a:pPr>
              <a:spcAft>
                <a:spcPts val="600"/>
              </a:spcAft>
              <a:buNone/>
            </a:pPr>
            <a:r>
              <a:rPr lang="cs-CZ" i="1" dirty="0" smtClean="0"/>
              <a:t> 		</a:t>
            </a:r>
            <a:r>
              <a:rPr lang="cs-CZ" b="1" i="1" dirty="0" smtClean="0"/>
              <a:t>VIZE	</a:t>
            </a:r>
          </a:p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 			Prioritní oblasti </a:t>
            </a:r>
          </a:p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				Priority a strategické cíle	</a:t>
            </a:r>
          </a:p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 					Opatření a specifické cíle	</a:t>
            </a:r>
          </a:p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 						Typické aktivity	</a:t>
            </a:r>
          </a:p>
          <a:p>
            <a:pPr>
              <a:buNone/>
            </a:pPr>
            <a:r>
              <a:rPr lang="cs-CZ" b="1" i="1" dirty="0" smtClean="0"/>
              <a:t> 	</a:t>
            </a:r>
          </a:p>
          <a:p>
            <a:pPr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Konkrétní projekty a akce jsou předmětem Akčního plánu</a:t>
            </a:r>
            <a:r>
              <a:rPr lang="cs-CZ" sz="1600" b="1" i="1" dirty="0" smtClean="0"/>
              <a:t>	</a:t>
            </a:r>
          </a:p>
          <a:p>
            <a:pPr>
              <a:buNone/>
            </a:pPr>
            <a:r>
              <a:rPr lang="cs-CZ" b="1" i="1" dirty="0" smtClean="0"/>
              <a:t>	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Návrhová část SPRMO</a:t>
            </a:r>
            <a:endParaRPr lang="cs-CZ" sz="2800" dirty="0">
              <a:solidFill>
                <a:srgbClr val="333366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611560" y="2096852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475656" y="2600908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375756" y="3104964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347864" y="3609020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4247964" y="4149080"/>
            <a:ext cx="50405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980728"/>
            <a:ext cx="7848872" cy="4680520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Vize budoucnosti města</a:t>
            </a:r>
          </a:p>
          <a:p>
            <a:pPr>
              <a:spcBef>
                <a:spcPts val="0"/>
              </a:spcBef>
              <a:buNone/>
            </a:pPr>
            <a:endParaRPr lang="cs-CZ" sz="3600" b="1" i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3600" b="1" i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00FF"/>
                </a:solidFill>
              </a:rPr>
              <a:t>Město Ostrov – </a:t>
            </a:r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00FF"/>
                </a:solidFill>
              </a:rPr>
              <a:t>		atraktivní, sebevědomé a bezpečné město, </a:t>
            </a:r>
            <a:endParaRPr lang="cs-CZ" sz="28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00FF"/>
                </a:solidFill>
              </a:rPr>
              <a:t>           	kde jsou příjemné podmínky pro 				plnohodnotný život, </a:t>
            </a:r>
            <a:endParaRPr lang="cs-CZ" sz="28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00FF"/>
                </a:solidFill>
              </a:rPr>
              <a:t>          	dostupné a kvalitní služby a</a:t>
            </a:r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00FF"/>
                </a:solidFill>
              </a:rPr>
              <a:t>           spolehlivá a fungující infrastruktura </a:t>
            </a:r>
          </a:p>
          <a:p>
            <a:pPr>
              <a:spcBef>
                <a:spcPts val="0"/>
              </a:spcBef>
              <a:buNone/>
            </a:pPr>
            <a:endParaRPr lang="cs-CZ" b="1" i="1" dirty="0" smtClean="0">
              <a:solidFill>
                <a:srgbClr val="0000FF"/>
              </a:solidFill>
            </a:endParaRPr>
          </a:p>
          <a:p>
            <a:pPr lvl="5">
              <a:spcBef>
                <a:spcPts val="0"/>
              </a:spcBef>
              <a:buNone/>
            </a:pPr>
            <a:endParaRPr lang="cs-CZ" b="1" i="1" dirty="0" smtClean="0"/>
          </a:p>
          <a:p>
            <a:pPr>
              <a:spcBef>
                <a:spcPts val="0"/>
              </a:spcBef>
              <a:buNone/>
            </a:pPr>
            <a:endParaRPr lang="cs-CZ" b="1" i="1" dirty="0" smtClean="0"/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		</a:t>
            </a:r>
          </a:p>
          <a:p>
            <a:pPr>
              <a:spcBef>
                <a:spcPts val="0"/>
              </a:spcBef>
              <a:buNone/>
            </a:pPr>
            <a:endParaRPr lang="cs-CZ" b="1" i="1" dirty="0" smtClean="0">
              <a:solidFill>
                <a:srgbClr val="0000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Vize, prioritní oblasti a priority SPRMO</a:t>
            </a:r>
            <a:endParaRPr lang="cs-CZ" sz="2800" dirty="0">
              <a:solidFill>
                <a:srgbClr val="333366"/>
              </a:solidFill>
            </a:endParaRPr>
          </a:p>
        </p:txBody>
      </p:sp>
      <p:pic>
        <p:nvPicPr>
          <p:cNvPr id="5" name="Obrázek 4" descr="Ostr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304763"/>
            <a:ext cx="1476164" cy="1748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872716"/>
            <a:ext cx="7920880" cy="5400600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3200" b="1" i="1" dirty="0" smtClean="0">
                <a:solidFill>
                  <a:srgbClr val="372C74"/>
                </a:solidFill>
              </a:rPr>
              <a:t>Prioritní oblasti a priority Strategického plánu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b="1" i="1" dirty="0" smtClean="0"/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/>
              <a:t>A. Kvalita života obyvatel města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700" b="1" dirty="0" smtClean="0"/>
              <a:t>  </a:t>
            </a:r>
            <a:r>
              <a:rPr lang="cs-CZ" sz="2000" b="1" dirty="0" smtClean="0"/>
              <a:t>A1 – Podmínky pro kvalitní život ve městě</a:t>
            </a:r>
            <a:endParaRPr lang="cs-CZ" sz="2000" b="1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   A2 – Podmínky pro osobní rozvoj obyvatel a návštěvníků města</a:t>
            </a:r>
            <a:endParaRPr lang="cs-CZ" sz="2000" b="1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   A3 – Kvalitní prostředí pro život</a:t>
            </a:r>
          </a:p>
          <a:p>
            <a:pPr lvl="8">
              <a:spcBef>
                <a:spcPts val="600"/>
              </a:spcBef>
              <a:spcAft>
                <a:spcPts val="600"/>
              </a:spcAft>
              <a:buNone/>
            </a:pPr>
            <a:endParaRPr lang="cs-CZ" sz="2000" b="1" i="1" dirty="0" smtClean="0"/>
          </a:p>
          <a:p>
            <a:pPr>
              <a:spcBef>
                <a:spcPts val="0"/>
              </a:spcBef>
              <a:buNone/>
            </a:pPr>
            <a:r>
              <a:rPr lang="cs-CZ" sz="2800" b="1" i="1" dirty="0" smtClean="0"/>
              <a:t>B. Kvalita služeb poskytovaných městem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700" b="1" dirty="0" smtClean="0"/>
              <a:t>   </a:t>
            </a:r>
            <a:r>
              <a:rPr lang="cs-CZ" sz="2000" b="1" dirty="0" smtClean="0"/>
              <a:t>B1 – Kvalitní správa města</a:t>
            </a:r>
          </a:p>
          <a:p>
            <a:pPr lvl="5">
              <a:spcBef>
                <a:spcPts val="0"/>
              </a:spcBef>
              <a:buNone/>
            </a:pPr>
            <a:endParaRPr lang="cs-CZ" b="1" i="1" dirty="0" smtClean="0"/>
          </a:p>
          <a:p>
            <a:pPr>
              <a:spcBef>
                <a:spcPts val="0"/>
              </a:spcBef>
              <a:buNone/>
            </a:pPr>
            <a:endParaRPr lang="cs-CZ" b="1" i="1" dirty="0" smtClean="0"/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		</a:t>
            </a:r>
          </a:p>
          <a:p>
            <a:pPr>
              <a:spcBef>
                <a:spcPts val="0"/>
              </a:spcBef>
              <a:buNone/>
            </a:pPr>
            <a:endParaRPr lang="cs-CZ" b="1" i="1" dirty="0" smtClean="0">
              <a:solidFill>
                <a:srgbClr val="0000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Vize, prioritní oblasti a priority SPRMO</a:t>
            </a:r>
            <a:endParaRPr lang="cs-CZ" sz="2800" dirty="0">
              <a:solidFill>
                <a:srgbClr val="333366"/>
              </a:solidFill>
            </a:endParaRPr>
          </a:p>
        </p:txBody>
      </p:sp>
      <p:pic>
        <p:nvPicPr>
          <p:cNvPr id="7" name="Obrázek 6" descr="Smíšené rasy lidí s bubliny — Stock fotografie"/>
          <p:cNvPicPr/>
          <p:nvPr/>
        </p:nvPicPr>
        <p:blipFill>
          <a:blip r:embed="rId3" cstate="print"/>
          <a:srcRect l="19931" t="16892" r="1845" b="13197"/>
          <a:stretch>
            <a:fillRect/>
          </a:stretch>
        </p:blipFill>
        <p:spPr bwMode="auto">
          <a:xfrm>
            <a:off x="5688124" y="4689140"/>
            <a:ext cx="2215874" cy="12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Život ve městě — stock ilustrace"/>
          <p:cNvPicPr/>
          <p:nvPr/>
        </p:nvPicPr>
        <p:blipFill>
          <a:blip r:embed="rId4" cstate="print"/>
          <a:srcRect l="38831" t="26099" r="21449" b="3867"/>
          <a:stretch>
            <a:fillRect/>
          </a:stretch>
        </p:blipFill>
        <p:spPr bwMode="auto">
          <a:xfrm>
            <a:off x="5760133" y="1808820"/>
            <a:ext cx="1944216" cy="117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540" y="1016732"/>
            <a:ext cx="8064896" cy="4644516"/>
          </a:xfrm>
        </p:spPr>
        <p:txBody>
          <a:bodyPr/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dirty="0" smtClean="0"/>
              <a:t>Priorita A1 – Podmínky pro kvalitní život ve městě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b="1" i="1" dirty="0" smtClean="0"/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b="1" i="1" dirty="0" smtClean="0"/>
              <a:t>Strategickým cílem priority je</a:t>
            </a:r>
            <a:endParaRPr lang="cs-CZ" i="1" dirty="0" smtClean="0"/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rozvoj poskytovaných sociálních služeb i služeb doposud neposkytovaných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podpora vzdělávání a infrastruktury pro vzdělávání</a:t>
            </a:r>
          </a:p>
          <a:p>
            <a:pPr lvl="4" indent="-654050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cs-CZ" sz="2200" b="1" dirty="0" smtClean="0"/>
              <a:t>kvalitní a přiměřeně dostupná zdravotní péče </a:t>
            </a:r>
            <a:r>
              <a:rPr lang="cs-CZ" b="1" i="1" dirty="0" smtClean="0">
                <a:solidFill>
                  <a:srgbClr val="372C74"/>
                </a:solidFill>
              </a:rPr>
              <a:t>	 </a:t>
            </a:r>
          </a:p>
          <a:p>
            <a:pPr>
              <a:buNone/>
            </a:pPr>
            <a:r>
              <a:rPr lang="cs-CZ" i="1" dirty="0" smtClean="0"/>
              <a:t> 		</a:t>
            </a:r>
            <a:endParaRPr lang="cs-CZ" sz="3200" b="1" i="1" dirty="0" smtClean="0">
              <a:solidFill>
                <a:srgbClr val="372C74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cs-CZ" sz="800" b="1" i="1" dirty="0" smtClean="0">
              <a:solidFill>
                <a:srgbClr val="372C7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67228" cy="45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56000"/>
            </a:schemeClr>
          </a:solidFill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i="1" cap="none" dirty="0" smtClean="0">
                <a:solidFill>
                  <a:srgbClr val="372C74"/>
                </a:solidFill>
              </a:rPr>
              <a:t>A. Kvalita života obyvatel města</a:t>
            </a:r>
            <a:endParaRPr lang="cs-CZ" sz="2800" dirty="0">
              <a:solidFill>
                <a:srgbClr val="333366"/>
              </a:solidFill>
            </a:endParaRPr>
          </a:p>
        </p:txBody>
      </p:sp>
      <p:pic>
        <p:nvPicPr>
          <p:cNvPr id="30722" name="Picture 2" descr="http://icons.iconarchive.com/icons/itzikgur/my-seven/128/Fruits-Persimmon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716" y="4941168"/>
            <a:ext cx="1219200" cy="1219201"/>
          </a:xfrm>
          <a:prstGeom prst="rect">
            <a:avLst/>
          </a:prstGeom>
          <a:noFill/>
        </p:spPr>
      </p:pic>
      <p:pic>
        <p:nvPicPr>
          <p:cNvPr id="30724" name="Picture 4" descr="http://icons.iconarchive.com/icons/itzikgur/my-seven/128/Flowers-Wildflowers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5996" y="4941168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372C74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4735</TotalTime>
  <Words>897</Words>
  <Application>Microsoft Office PowerPoint</Application>
  <PresentationFormat>Předvádění na obrazovce (4:3)</PresentationFormat>
  <Paragraphs>396</Paragraphs>
  <Slides>22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Arkýř</vt:lpstr>
      <vt:lpstr> Strategický plán rozvoje města Ostrov   Jednání Zastupitelstva  - prezentace 12. 9. 2018</vt:lpstr>
      <vt:lpstr>Strategický plán rozvoje města Ostrov</vt:lpstr>
      <vt:lpstr>Analytická část SPRMO</vt:lpstr>
      <vt:lpstr>Analytická část SPRMO</vt:lpstr>
      <vt:lpstr>Analytická část SPRMO</vt:lpstr>
      <vt:lpstr>Návrhová část SPRMO</vt:lpstr>
      <vt:lpstr>Vize, prioritní oblasti a priority SPRMO</vt:lpstr>
      <vt:lpstr>Vize, prioritní oblasti a priority SPRMO</vt:lpstr>
      <vt:lpstr>A. Kvalita života obyvatel města</vt:lpstr>
      <vt:lpstr>A. Kvalita života obyvatel města</vt:lpstr>
      <vt:lpstr>A. Kvalita života obyvatel města</vt:lpstr>
      <vt:lpstr>A. Kvalita života obyvatel města</vt:lpstr>
      <vt:lpstr>A. Kvalita života obyvatel města</vt:lpstr>
      <vt:lpstr>A. Kvalita života obyvatel města</vt:lpstr>
      <vt:lpstr>B. Kvalita služeb poskytovaných městem </vt:lpstr>
      <vt:lpstr>B. Kvalita služeb poskytovaných městem</vt:lpstr>
      <vt:lpstr>Implementační  část  SPRMO</vt:lpstr>
      <vt:lpstr>Implementační  část  SPRMO (jak řídit)</vt:lpstr>
      <vt:lpstr>Implementační  část  SPRMO (jak plánovat)</vt:lpstr>
      <vt:lpstr>Implementační  část  SPRMO (jak měřit)</vt:lpstr>
      <vt:lpstr>Proces EIA</vt:lpstr>
      <vt:lpstr>Děkujeme Vám za Vaší pozornost…  lucie.bucinova@regiopartner.cz petr.bucina@regiopartner.cz zdenek.frelich@ekotoxa.cz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Chramosta Pavel, Mgr.</dc:creator>
  <cp:lastModifiedBy>Petr</cp:lastModifiedBy>
  <cp:revision>493</cp:revision>
  <cp:lastPrinted>1601-01-01T00:00:00Z</cp:lastPrinted>
  <dcterms:created xsi:type="dcterms:W3CDTF">1601-01-01T00:00:00Z</dcterms:created>
  <dcterms:modified xsi:type="dcterms:W3CDTF">2018-09-07T10:24:15Z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